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58" r:id="rId4"/>
    <p:sldId id="259" r:id="rId5"/>
    <p:sldId id="261" r:id="rId6"/>
    <p:sldId id="263" r:id="rId7"/>
    <p:sldId id="264" r:id="rId8"/>
    <p:sldId id="266" r:id="rId9"/>
    <p:sldId id="267" r:id="rId10"/>
    <p:sldId id="262" r:id="rId11"/>
    <p:sldId id="268" r:id="rId12"/>
    <p:sldId id="265" r:id="rId13"/>
    <p:sldId id="269" r:id="rId14"/>
    <p:sldId id="271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CD19A9-0446-4A60-830A-C1F85482E06B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E506CAC-DEF3-44D5-9FAE-9730AA05A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4A2D9-DC95-4726-98CC-8E9422412E90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5DAA6-48D3-495A-B0F9-A9527E3AC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61F2C-301F-4907-A4D5-1B5422DFB54B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A7208-36FA-4CE3-AEBB-35EF2F13DA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0F0F-B1C7-40FB-8AC2-8B634B916FB2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030E-2428-4023-9C52-729927C42C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6C2CB-29E4-46F6-B036-CD2DE179FCC1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E3FA0E-EEF4-49F4-87DC-EA84BFC1D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25BB8D6-E3C2-4289-A775-614D360DB92B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B7CCA41-B0CB-4602-92E0-EB7B79524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0884C9-9AC5-440F-AA89-D2801A280DF1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FA1C85-49EF-447F-8D0D-3677E1499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A7FC5-1810-462A-B0FB-4A82E016BC87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9EF2D-D9D4-4B76-9DBE-34BAD441D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7D50D-CB3E-443E-8D7B-023BA74122C6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0B1E71E-7EE3-4E56-B277-7F26F81EE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6D6D2-F48A-4CCA-9E16-0784EB526B1C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2C2C1-5016-423D-A362-012F25D262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C357C4F-DFCE-46EF-9851-F07BEC432E5D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37FF7ED9-4EF2-49F3-AC3C-53F62CDE5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DFB74D-30E4-49B1-AE55-B001F08FB626}" type="datetimeFigureOut">
              <a:rPr lang="ru-RU"/>
              <a:pPr>
                <a:defRPr/>
              </a:pPr>
              <a:t>11.09.2013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515ACE-ED31-4184-810C-491CDEDA16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69" r:id="rId6"/>
    <p:sldLayoutId id="2147483676" r:id="rId7"/>
    <p:sldLayoutId id="2147483670" r:id="rId8"/>
    <p:sldLayoutId id="2147483677" r:id="rId9"/>
    <p:sldLayoutId id="2147483671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gif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825" y="4076700"/>
            <a:ext cx="8424863" cy="1828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Родовые общины охотников и собирателей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5" name="Picture 2" descr="http://www.husain-off.ru/hg7n/images1/drm5-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620713"/>
            <a:ext cx="4716462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39750" y="6021388"/>
            <a:ext cx="1598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Древний мир </a:t>
            </a:r>
          </a:p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5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66800" y="0"/>
            <a:ext cx="8077200" cy="86995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Загонная охота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4" name="Picture 2" descr="http://www.husain-off.ru/hg7n/images1/drm5-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925513"/>
            <a:ext cx="8424863" cy="593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Documents and Settings\Ufall\Рабочий стол\разработка\7704218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15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8077200" cy="8699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</a:t>
            </a:r>
            <a:br>
              <a:rPr lang="ru-RU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9750" y="1700213"/>
            <a:ext cx="3744913" cy="4752975"/>
          </a:xfrm>
        </p:spPr>
        <p:txBody>
          <a:bodyPr>
            <a:normAutofit/>
          </a:bodyPr>
          <a:lstStyle/>
          <a:p>
            <a:pPr fontAlgn="auto">
              <a:buFont typeface="Wingdings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Охота в изобилии давала людям мясную пищу, звериные шкуры, рога и кости, необходимые для изготовления орудий. Загонная охота требовала от охотников согласованных действий, взаимопомощи в случае опасности.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http://www.bizslovo.org/content/images/stories/torop/istoriya/lyudy-i-mamonty/lyudy-i-mamonty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1628775"/>
            <a:ext cx="3689350" cy="4945063"/>
          </a:xfrm>
        </p:spPr>
      </p:pic>
      <p:pic>
        <p:nvPicPr>
          <p:cNvPr id="26628" name="Picture 4" descr="ag00317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0"/>
            <a:ext cx="9493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C:\Documents and Settings\Ufall\Рабочий стол\разработка\7704218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15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http://www.husain-off.ru/hg7n/images1/drm5-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0"/>
            <a:ext cx="8077200" cy="6207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Родовая   община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Родовая   община</a:t>
            </a:r>
            <a:endParaRPr lang="ru-RU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2522538" cy="4343400"/>
          </a:xfrm>
        </p:spPr>
        <p:txBody>
          <a:bodyPr/>
          <a:lstStyle/>
          <a:p>
            <a:endParaRPr lang="ru-RU" sz="3200" b="1" smtClean="0">
              <a:solidFill>
                <a:schemeClr val="tx1"/>
              </a:solidFill>
            </a:endParaRPr>
          </a:p>
          <a:p>
            <a:endParaRPr lang="ru-RU" sz="3200" b="1" smtClean="0">
              <a:solidFill>
                <a:schemeClr val="tx1"/>
              </a:solidFill>
            </a:endParaRPr>
          </a:p>
          <a:p>
            <a:pPr algn="ctr"/>
            <a:r>
              <a:rPr lang="ru-RU" sz="3200" b="1" smtClean="0">
                <a:solidFill>
                  <a:schemeClr val="tx1"/>
                </a:solidFill>
              </a:rPr>
              <a:t>Запиши в тетрадь!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132138" y="1752600"/>
            <a:ext cx="5630862" cy="4419600"/>
          </a:xfrm>
        </p:spPr>
        <p:txBody>
          <a:bodyPr/>
          <a:lstStyle/>
          <a:p>
            <a:endParaRPr lang="ru-RU" b="1" u="sng" smtClean="0"/>
          </a:p>
          <a:p>
            <a:r>
              <a:rPr lang="ru-RU" b="1" u="sng" smtClean="0"/>
              <a:t>Родовая община </a:t>
            </a:r>
            <a:r>
              <a:rPr lang="ru-RU" smtClean="0"/>
              <a:t>– коллектив родственников, имеющих общее жилище, запасы пищи, орудия труда, вместе ведущих хозяйство.</a:t>
            </a:r>
          </a:p>
        </p:txBody>
      </p:sp>
      <p:pic>
        <p:nvPicPr>
          <p:cNvPr id="6" name="Picture 4" descr="ag00029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916113"/>
            <a:ext cx="1143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Изобретение лука и стрел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9750" y="1700213"/>
            <a:ext cx="5184775" cy="4968875"/>
          </a:xfrm>
        </p:spPr>
        <p:txBody>
          <a:bodyPr>
            <a:normAutofit lnSpcReduction="10000"/>
          </a:bodyPr>
          <a:lstStyle/>
          <a:p>
            <a:pPr fontAlgn="auto">
              <a:buFont typeface="Wingdings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Около 10 000 тысяч лет назад мамонты исчезли. </a:t>
            </a:r>
          </a:p>
          <a:p>
            <a:pPr fontAlgn="auto">
              <a:buFont typeface="Wingdings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Люди стали больше охотится на мелких, быстро бегающих животных.</a:t>
            </a:r>
          </a:p>
          <a:p>
            <a:pPr fontAlgn="auto">
              <a:buFont typeface="Wingdings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Это привело к появлению лука и стрел. Идею нового оружия человек подсмотрел в природе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</a:p>
          <a:p>
            <a:pPr fontAlgn="auto">
              <a:buFont typeface="Wingdings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pPr fontAlgn="auto">
              <a:buFont typeface="Wingdings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В чём преимущество этого оружия по сравнению с копьём?</a:t>
            </a:r>
          </a:p>
          <a:p>
            <a:pPr fontAlgn="auto">
              <a:buFont typeface="Wingdings"/>
              <a:buNone/>
              <a:defRPr/>
            </a:pPr>
            <a:endParaRPr lang="ru-RU" dirty="0"/>
          </a:p>
        </p:txBody>
      </p:sp>
      <p:sp>
        <p:nvSpPr>
          <p:cNvPr id="29699" name="Содержимое 3"/>
          <p:cNvSpPr>
            <a:spLocks noGrp="1"/>
          </p:cNvSpPr>
          <p:nvPr>
            <p:ph sz="quarter" idx="1"/>
          </p:nvPr>
        </p:nvSpPr>
        <p:spPr>
          <a:xfrm>
            <a:off x="5219700" y="1752600"/>
            <a:ext cx="3543300" cy="44196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25604" name="Picture 4" descr="http://www.husain-off.ru/hg7n/images1/drm5-01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773238"/>
            <a:ext cx="33528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042988" y="5445125"/>
            <a:ext cx="4681537" cy="5048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Безопасная охота на расстоянии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088" y="6021388"/>
            <a:ext cx="4681537" cy="5095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Скорость поражения добычи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10" name="Picture 4" descr="ag00317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4724400"/>
            <a:ext cx="989013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457200"/>
          </a:xfrm>
          <a:ln w="76200"/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660033"/>
                </a:solidFill>
              </a:rPr>
              <a:t>Выберите правильный </a:t>
            </a:r>
            <a:r>
              <a:rPr lang="ru-RU" sz="3200" b="1" dirty="0" smtClean="0">
                <a:solidFill>
                  <a:srgbClr val="660033"/>
                </a:solidFill>
              </a:rPr>
              <a:t>ответ</a:t>
            </a:r>
            <a:endParaRPr lang="ru-RU" sz="3200" b="1" dirty="0">
              <a:solidFill>
                <a:srgbClr val="660033"/>
              </a:solidFill>
            </a:endParaRPr>
          </a:p>
        </p:txBody>
      </p:sp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228600" y="1082675"/>
            <a:ext cx="3817938" cy="708025"/>
          </a:xfrm>
          <a:prstGeom prst="rect">
            <a:avLst/>
          </a:prstGeom>
          <a:solidFill>
            <a:srgbClr val="CCFFCC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6600"/>
                </a:solidFill>
                <a:latin typeface="Times New Roman" pitchFamily="18" charset="0"/>
              </a:rPr>
              <a:t>Появление новых орудий </a:t>
            </a:r>
          </a:p>
          <a:p>
            <a:pPr algn="ctr"/>
            <a:r>
              <a:rPr lang="ru-RU" sz="2000" b="1">
                <a:solidFill>
                  <a:srgbClr val="006600"/>
                </a:solidFill>
                <a:latin typeface="Times New Roman" pitchFamily="18" charset="0"/>
              </a:rPr>
              <a:t>труда было связано с...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228600" y="2524125"/>
            <a:ext cx="3817938" cy="708025"/>
          </a:xfrm>
          <a:prstGeom prst="rect">
            <a:avLst/>
          </a:prstGeom>
          <a:solidFill>
            <a:srgbClr val="CCFFFF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99"/>
                </a:solidFill>
                <a:latin typeface="Times New Roman" pitchFamily="18" charset="0"/>
              </a:rPr>
              <a:t>Древнейшие люди охотились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  <a:latin typeface="Times New Roman" pitchFamily="18" charset="0"/>
              </a:rPr>
              <a:t>на...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323850" y="3967163"/>
            <a:ext cx="3671888" cy="708025"/>
          </a:xfrm>
          <a:prstGeom prst="rect">
            <a:avLst/>
          </a:prstGeom>
          <a:solidFill>
            <a:srgbClr val="FFFF99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663300"/>
                </a:solidFill>
                <a:latin typeface="Times New Roman" pitchFamily="18" charset="0"/>
              </a:rPr>
              <a:t>Появление лука и стрел </a:t>
            </a:r>
          </a:p>
          <a:p>
            <a:pPr algn="ctr"/>
            <a:r>
              <a:rPr lang="ru-RU" sz="2000" b="1">
                <a:solidFill>
                  <a:srgbClr val="663300"/>
                </a:solidFill>
                <a:latin typeface="Times New Roman" pitchFamily="18" charset="0"/>
              </a:rPr>
              <a:t>было связано с...</a:t>
            </a:r>
          </a:p>
        </p:txBody>
      </p:sp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263525" y="5410200"/>
            <a:ext cx="3751263" cy="898525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A50021"/>
                </a:solidFill>
                <a:latin typeface="Times New Roman" pitchFamily="18" charset="0"/>
              </a:rPr>
              <a:t>В родовой общине люди  </a:t>
            </a:r>
          </a:p>
          <a:p>
            <a:pPr algn="ctr"/>
            <a:r>
              <a:rPr lang="ru-RU" b="1">
                <a:solidFill>
                  <a:srgbClr val="A50021"/>
                </a:solidFill>
                <a:latin typeface="Times New Roman" pitchFamily="18" charset="0"/>
              </a:rPr>
              <a:t>были связаны...</a:t>
            </a:r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5257800" y="609600"/>
            <a:ext cx="3733800" cy="400050"/>
          </a:xfrm>
          <a:prstGeom prst="rect">
            <a:avLst/>
          </a:prstGeom>
          <a:solidFill>
            <a:srgbClr val="CCFFCC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6600"/>
                </a:solidFill>
                <a:latin typeface="Calibri" pitchFamily="34" charset="0"/>
              </a:rPr>
              <a:t>Похолоданием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257800" y="1109663"/>
            <a:ext cx="3733800" cy="533400"/>
          </a:xfrm>
          <a:prstGeom prst="rect">
            <a:avLst/>
          </a:prstGeom>
          <a:solidFill>
            <a:srgbClr val="CCFFCC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6600"/>
                </a:solidFill>
                <a:latin typeface="Tw Cen MT" pitchFamily="34" charset="0"/>
              </a:rPr>
              <a:t>С развитием охоты</a:t>
            </a:r>
            <a:endParaRPr lang="ru-RU" b="1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5257800" y="1608138"/>
            <a:ext cx="3733800" cy="533400"/>
          </a:xfrm>
          <a:prstGeom prst="rect">
            <a:avLst/>
          </a:prstGeom>
          <a:solidFill>
            <a:srgbClr val="CCFFCC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6600"/>
                </a:solidFill>
                <a:latin typeface="Calibri" pitchFamily="34" charset="0"/>
              </a:rPr>
              <a:t>С освоением Севера.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257800" y="2106613"/>
            <a:ext cx="3733800" cy="533400"/>
          </a:xfrm>
          <a:prstGeom prst="rect">
            <a:avLst/>
          </a:prstGeom>
          <a:solidFill>
            <a:srgbClr val="CCFFFF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  <a:latin typeface="Calibri" pitchFamily="34" charset="0"/>
              </a:rPr>
              <a:t>Зайцев и белок.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5257800" y="2605088"/>
            <a:ext cx="3733800" cy="533400"/>
          </a:xfrm>
          <a:prstGeom prst="rect">
            <a:avLst/>
          </a:prstGeom>
          <a:solidFill>
            <a:srgbClr val="CCFFFF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  <a:latin typeface="Calibri" pitchFamily="34" charset="0"/>
              </a:rPr>
              <a:t>Стада коз и оленей</a:t>
            </a:r>
          </a:p>
        </p:txBody>
      </p:sp>
      <p:sp>
        <p:nvSpPr>
          <p:cNvPr id="30731" name="Text Box 13"/>
          <p:cNvSpPr txBox="1">
            <a:spLocks noChangeArrowheads="1"/>
          </p:cNvSpPr>
          <p:nvPr/>
        </p:nvSpPr>
        <p:spPr bwMode="auto">
          <a:xfrm>
            <a:off x="5257800" y="3103563"/>
            <a:ext cx="3733800" cy="533400"/>
          </a:xfrm>
          <a:prstGeom prst="rect">
            <a:avLst/>
          </a:prstGeom>
          <a:solidFill>
            <a:srgbClr val="CCFFFF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  <a:latin typeface="Calibri" pitchFamily="34" charset="0"/>
              </a:rPr>
              <a:t>Крупного зверя</a:t>
            </a: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5257800" y="3603625"/>
            <a:ext cx="3733800" cy="533400"/>
          </a:xfrm>
          <a:prstGeom prst="rect">
            <a:avLst/>
          </a:prstGeom>
          <a:solidFill>
            <a:srgbClr val="FFFF99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663300"/>
                </a:solidFill>
                <a:latin typeface="Calibri" pitchFamily="34" charset="0"/>
              </a:rPr>
              <a:t>Развитием человека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5257800" y="4102100"/>
            <a:ext cx="3733800" cy="533400"/>
          </a:xfrm>
          <a:prstGeom prst="rect">
            <a:avLst/>
          </a:prstGeom>
          <a:solidFill>
            <a:srgbClr val="FFFF99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663300"/>
                </a:solidFill>
                <a:latin typeface="Calibri" pitchFamily="34" charset="0"/>
              </a:rPr>
              <a:t>Вымиранием мамонтов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5257800" y="4600575"/>
            <a:ext cx="3733800" cy="533400"/>
          </a:xfrm>
          <a:prstGeom prst="rect">
            <a:avLst/>
          </a:prstGeom>
          <a:solidFill>
            <a:srgbClr val="FFFF99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663300"/>
                </a:solidFill>
                <a:latin typeface="Calibri" pitchFamily="34" charset="0"/>
              </a:rPr>
              <a:t>Переселением в лес.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5257800" y="5099050"/>
            <a:ext cx="3733800" cy="53340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C0000"/>
                </a:solidFill>
                <a:latin typeface="Calibri" pitchFamily="34" charset="0"/>
              </a:rPr>
              <a:t>Местом проживания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5257800" y="5597525"/>
            <a:ext cx="3733800" cy="53340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C0000"/>
                </a:solidFill>
                <a:latin typeface="Calibri" pitchFamily="34" charset="0"/>
              </a:rPr>
              <a:t>Общим делом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5257800" y="6096000"/>
            <a:ext cx="3733800" cy="53340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C0000"/>
                </a:solidFill>
                <a:latin typeface="Calibri" pitchFamily="34" charset="0"/>
              </a:rPr>
              <a:t>Родственными узами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2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 tmFilter="0, 0; .2, .5; .8, .5; 1, 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autoRev="1" fill="hold"/>
                                        <p:tgtEl>
                                          <p:spTgt spid="215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 tmFilter="0, 0; .2, .5; .8, .5; 1, 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500" autoRev="1" fill="hold"/>
                                        <p:tgtEl>
                                          <p:spTgt spid="215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215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21514" grpId="0" animBg="1"/>
      <p:bldP spid="21515" grpId="0" animBg="1"/>
      <p:bldP spid="21516" grpId="0" animBg="1"/>
      <p:bldP spid="21519" grpId="0" animBg="1"/>
      <p:bldP spid="21520" grpId="0" animBg="1"/>
      <p:bldP spid="21521" grpId="0" animBg="1"/>
      <p:bldP spid="21522" grpId="0" animBg="1"/>
      <p:bldP spid="215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1746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8139113" cy="4343400"/>
          </a:xfrm>
        </p:spPr>
        <p:txBody>
          <a:bodyPr/>
          <a:lstStyle/>
          <a:p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Домашнее задание</a:t>
            </a:r>
          </a:p>
          <a:p>
            <a:pPr marL="320040" indent="-320040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§ 2, вопросы и задания 1-3 (устно), 4 (письменно)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748" name="Picture 4" descr="ag00029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700213"/>
            <a:ext cx="168751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пройденного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3850" y="1752600"/>
            <a:ext cx="4176713" cy="4343400"/>
          </a:xfrm>
        </p:spPr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</a:rPr>
              <a:t>Когда появились на Земле древнейшие люди? Чем древнейшие люди отличались от людей нашего времени?</a:t>
            </a:r>
          </a:p>
          <a:p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4339" name="Содержимое 3"/>
          <p:cNvSpPr>
            <a:spLocks noGrp="1"/>
          </p:cNvSpPr>
          <p:nvPr>
            <p:ph sz="quarter" idx="1"/>
          </p:nvPr>
        </p:nvSpPr>
        <p:spPr>
          <a:xfrm>
            <a:off x="4932363" y="1752600"/>
            <a:ext cx="3830637" cy="44196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1026" name="Picture 2" descr="http://scilib-biology.narod.ru/Century/images/041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1628775"/>
            <a:ext cx="361473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 descr="ag00317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0"/>
            <a:ext cx="9493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пройденного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95288" y="1752600"/>
            <a:ext cx="3455987" cy="4343400"/>
          </a:xfrm>
        </p:spPr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</a:rPr>
              <a:t>В чём было главное отличие древнейших людей от животных? Опишите древнейшие орудия труда?</a:t>
            </a:r>
          </a:p>
          <a:p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63" name="Содержимое 3"/>
          <p:cNvSpPr>
            <a:spLocks noGrp="1"/>
          </p:cNvSpPr>
          <p:nvPr>
            <p:ph sz="quarter" idx="1"/>
          </p:nvPr>
        </p:nvSpPr>
        <p:spPr>
          <a:xfrm>
            <a:off x="5148263" y="1752600"/>
            <a:ext cx="3614737" cy="44196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15362" name="Picture 2" descr="http://www.husain-off.ru/hg7n/images1/drm5-00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1628775"/>
            <a:ext cx="2162175" cy="47625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pic>
        <p:nvPicPr>
          <p:cNvPr id="15364" name="Picture 4" descr="http://www.husain-off.ru/hg7n/images1/drm5-00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1557338"/>
            <a:ext cx="1973262" cy="23764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pic>
        <p:nvPicPr>
          <p:cNvPr id="15366" name="Picture 6" descr="http://fictionbook.ru/static/bookimages/01/69/49/01694965.bin.dir/h/i_0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9563" y="4221163"/>
            <a:ext cx="1579562" cy="2390775"/>
          </a:xfrm>
          <a:prstGeom prst="rect">
            <a:avLst/>
          </a:prstGeom>
          <a:solidFill>
            <a:srgbClr val="F7F0DE"/>
          </a:solidFill>
          <a:ln w="9525">
            <a:noFill/>
            <a:miter lim="800000"/>
            <a:headEnd/>
            <a:tailEnd/>
          </a:ln>
        </p:spPr>
      </p:pic>
      <p:pic>
        <p:nvPicPr>
          <p:cNvPr id="15367" name="Picture 4" descr="ag00317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0"/>
            <a:ext cx="9493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пройденного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8139113" cy="1676400"/>
          </a:xfrm>
        </p:spPr>
        <p:txBody>
          <a:bodyPr>
            <a:normAutofit lnSpcReduction="10000"/>
          </a:bodyPr>
          <a:lstStyle/>
          <a:p>
            <a:pPr fontAlgn="auto">
              <a:buFont typeface="Wingdings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Вы знаете, что древнейшие люди жили группами. Чем занимались древнейшие люди? Что такое собирательство?</a:t>
            </a:r>
          </a:p>
          <a:p>
            <a:pPr fontAlgn="auto">
              <a:buFont typeface="Wingdings"/>
              <a:buNone/>
              <a:defRPr/>
            </a:pPr>
            <a:endParaRPr lang="ru-RU" dirty="0"/>
          </a:p>
        </p:txBody>
      </p:sp>
      <p:sp>
        <p:nvSpPr>
          <p:cNvPr id="16387" name="Содержимое 3"/>
          <p:cNvSpPr>
            <a:spLocks noGrp="1"/>
          </p:cNvSpPr>
          <p:nvPr>
            <p:ph sz="quarter" idx="1"/>
          </p:nvPr>
        </p:nvSpPr>
        <p:spPr>
          <a:xfrm>
            <a:off x="4859338" y="1752600"/>
            <a:ext cx="3903662" cy="44196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17410" name="Picture 2" descr="http://www.husain-off.ru/hg7n/images1/drm5-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8263" y="3284538"/>
            <a:ext cx="9212263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4" descr="ag00317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0"/>
            <a:ext cx="9493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пройденного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3675063" cy="4343400"/>
          </a:xfrm>
        </p:spPr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</a:rPr>
              <a:t>О каком древнейшем способе охоты рассказывается в учебнике? Подумайте, всегда ли охота древнейших людей была удачной?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00563" y="1484313"/>
            <a:ext cx="4478337" cy="5184775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pic>
        <p:nvPicPr>
          <p:cNvPr id="17412" name="Picture 4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450"/>
            <a:ext cx="9493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http://1.bp.blogspot.com/-YUdvPEm9xjg/TlAxjLrUdkI/AAAAAAAAE14/InRFAEVelyM/s1600/m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2950" y="2565400"/>
            <a:ext cx="459105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Расселение людей по холодным странам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0825" y="1752600"/>
            <a:ext cx="3097213" cy="4772025"/>
          </a:xfrm>
        </p:spPr>
        <p:txBody>
          <a:bodyPr>
            <a:normAutofit lnSpcReduction="10000"/>
          </a:bodyPr>
          <a:lstStyle/>
          <a:p>
            <a:pPr fontAlgn="auto">
              <a:buFont typeface="Wingdings"/>
              <a:buNone/>
              <a:defRPr/>
            </a:pPr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 тысяч лет назад на территорию Европы начал свое наступление мощный ледник.</a:t>
            </a:r>
          </a:p>
          <a:p>
            <a:pPr fontAlgn="auto">
              <a:buFont typeface="Wingdings"/>
              <a:buNone/>
              <a:defRPr/>
            </a:pPr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Люди, расселившиеся к этому моменту на бескрайних просторах евразийского материка, были вынуждены вести тяжелую борьбу за выживание </a:t>
            </a:r>
          </a:p>
          <a:p>
            <a:pPr fontAlgn="auto">
              <a:buFont typeface="Wingdings"/>
              <a:buNone/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419475" y="1989138"/>
            <a:ext cx="5724525" cy="4103687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2636838"/>
            <a:ext cx="5392737" cy="292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ВЫЖИВАНИЯ ЛЮДЕЙ В УСЛОВИЯХ ОЛЕДЕНЕНИЯ.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3817938" cy="4700588"/>
          </a:xfrm>
        </p:spPr>
        <p:txBody>
          <a:bodyPr>
            <a:normAutofit lnSpcReduction="10000"/>
          </a:bodyPr>
          <a:lstStyle/>
          <a:p>
            <a:pPr fontAlgn="auto">
              <a:buFont typeface="Wingdings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условиях длинной и холодной зимы люди начали шить одежду из шкур животных, Жилищами становились пещеры, служившие убежищем от хищников, холодного ветра и снега. Рыли землянки и строили шалаши из веток деревьев, костей и шкур крупных животных.</a:t>
            </a:r>
          </a:p>
          <a:p>
            <a:pPr fontAlgn="auto">
              <a:buFont typeface="Wingdings"/>
              <a:buNone/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643438" y="1752600"/>
            <a:ext cx="4119562" cy="4700588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pic>
        <p:nvPicPr>
          <p:cNvPr id="22530" name="Picture 2" descr="http://www.husain-off.ru/hg7n/images1/drm5-01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2349500"/>
            <a:ext cx="337185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8699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Мамонты на Русской равнине и в Сибири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95288" y="1752600"/>
            <a:ext cx="4752975" cy="4772025"/>
          </a:xfrm>
        </p:spPr>
        <p:txBody>
          <a:bodyPr>
            <a:normAutofit fontScale="92500" lnSpcReduction="10000"/>
          </a:bodyPr>
          <a:lstStyle/>
          <a:p>
            <a:pPr fontAlgn="auto">
              <a:buFont typeface="Wingdings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Десятки тысяч лет назад на обширных просторах нашей Родины паслись бесчисленные стада мамонтов. По сей день в мёрзлой земле находят их кости, бивни и целые туши. Теперь учёные знают, что чаще всего мамонты погибали при переходах по непрочному льду водоёмов или во время разлива рек. Археологи нашли на территории Русской равнины и в Сибири много изделий из бивня мамонта – иголки, шилья, фигурки, наконечники копий 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483" name="Содержимое 3"/>
          <p:cNvSpPr>
            <a:spLocks noGrp="1"/>
          </p:cNvSpPr>
          <p:nvPr>
            <p:ph sz="quarter" idx="1"/>
          </p:nvPr>
        </p:nvSpPr>
        <p:spPr>
          <a:xfrm>
            <a:off x="5292725" y="1752600"/>
            <a:ext cx="3470275" cy="44196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23554" name="Picture 2" descr="http://www.husain-off.ru/hg7n/images1/drm5-00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1916113"/>
            <a:ext cx="378142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 орудия труда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0825" y="1484313"/>
            <a:ext cx="5184775" cy="5373687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Главным занятием людей стала охота на крупного зверя.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Вместо древнего копья, обожженной на костре палки, человек вырубал рубилом длинную жердь, к которой кожаными ремнями привязывали каменный остроконечник.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lang="ru-RU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buFont typeface="Wingdings"/>
              <a:buNone/>
              <a:defRPr/>
            </a:pPr>
            <a:r>
              <a:rPr lang="ru-RU" sz="3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ru-RU" sz="26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копьё с каменным наконечником стало более надёжным и грозным оружием на охоте?</a:t>
            </a:r>
          </a:p>
          <a:p>
            <a:pPr fontAlgn="auto">
              <a:buFont typeface="Wingdings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рыбной ловли изобрели костяной гарпун. </a:t>
            </a:r>
            <a:r>
              <a:rPr lang="ru-RU" sz="24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чём его преимущество над копьём?</a:t>
            </a:r>
          </a:p>
          <a:p>
            <a:pPr fontAlgn="auto">
              <a:buFont typeface="Wingdings"/>
              <a:buNone/>
              <a:defRPr/>
            </a:pPr>
            <a:endParaRPr lang="ru-RU" dirty="0"/>
          </a:p>
        </p:txBody>
      </p:sp>
      <p:sp>
        <p:nvSpPr>
          <p:cNvPr id="24581" name="Содержимое 3"/>
          <p:cNvSpPr>
            <a:spLocks noGrp="1"/>
          </p:cNvSpPr>
          <p:nvPr>
            <p:ph sz="quarter" idx="1"/>
          </p:nvPr>
        </p:nvSpPr>
        <p:spPr>
          <a:xfrm>
            <a:off x="5435600" y="1752600"/>
            <a:ext cx="3327400" cy="4419600"/>
          </a:xfrm>
        </p:spPr>
        <p:txBody>
          <a:bodyPr/>
          <a:lstStyle/>
          <a:p>
            <a:endParaRPr lang="ru-RU" smtClean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5589588" y="1557338"/>
          <a:ext cx="3014662" cy="5116512"/>
        </p:xfrm>
        <a:graphic>
          <a:graphicData uri="http://schemas.openxmlformats.org/presentationml/2006/ole">
            <p:oleObj spid="_x0000_s24578" name="Image" r:id="rId3" imgW="1504762" imgH="3104762" progId="">
              <p:embed/>
            </p:oleObj>
          </a:graphicData>
        </a:graphic>
      </p:graphicFrame>
      <p:pic>
        <p:nvPicPr>
          <p:cNvPr id="6" name="Picture 4" descr="ag00317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3429000"/>
            <a:ext cx="9493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347</TotalTime>
  <Words>445</Words>
  <Application>Microsoft Office PowerPoint</Application>
  <PresentationFormat>Экран (4:3)</PresentationFormat>
  <Paragraphs>65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32" baseType="lpstr">
      <vt:lpstr>Calibri</vt:lpstr>
      <vt:lpstr>Arial</vt:lpstr>
      <vt:lpstr>Wingdings</vt:lpstr>
      <vt:lpstr>Wingdings 2</vt:lpstr>
      <vt:lpstr>Tw Cen MT</vt:lpstr>
      <vt:lpstr>Times New Roman</vt:lpstr>
      <vt:lpstr>Monotype Sorts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Image</vt:lpstr>
      <vt:lpstr>РОДОВЫЕ ОБЩИНЫ ОХОТНИКОВ И СОБИРАТЕЛЕЙ</vt:lpstr>
      <vt:lpstr>Повторение пройденного</vt:lpstr>
      <vt:lpstr>Повторение пройденного</vt:lpstr>
      <vt:lpstr>Повторение пройденного</vt:lpstr>
      <vt:lpstr>Повторение пройденного</vt:lpstr>
      <vt:lpstr>Расселение людей по холодным странам</vt:lpstr>
      <vt:lpstr>ПРИЧИНЫ ВЫЖИВАНИЯ ЛЮДЕЙ В УСЛОВИЯХ ОЛЕДЕНЕНИЯ. </vt:lpstr>
      <vt:lpstr>Мамонты на Русской равнине и в Сибири</vt:lpstr>
      <vt:lpstr>Новые орудия труда</vt:lpstr>
      <vt:lpstr>Загонная охота</vt:lpstr>
      <vt:lpstr>Вывод </vt:lpstr>
      <vt:lpstr>Родовая   община</vt:lpstr>
      <vt:lpstr>Родовая   община</vt:lpstr>
      <vt:lpstr>Изобретение лука и стрел</vt:lpstr>
      <vt:lpstr>Выберите правильный ответ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Родовые общины охотников и собирателей</dc:title>
  <dc:creator>Sony</dc:creator>
  <cp:lastModifiedBy>Ксюшенька</cp:lastModifiedBy>
  <cp:revision>37</cp:revision>
  <dcterms:created xsi:type="dcterms:W3CDTF">2012-09-13T09:57:51Z</dcterms:created>
  <dcterms:modified xsi:type="dcterms:W3CDTF">2013-09-10T18:35:42Z</dcterms:modified>
</cp:coreProperties>
</file>